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Networks of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</a:t>
            </a:r>
            <a:r>
              <a:rPr lang="en-US" smtClean="0"/>
              <a:t>Response Time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Overall system response times: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b="0" dirty="0" smtClean="0"/>
              </a:p>
              <a:p>
                <a:r>
                  <a:rPr lang="en-US" dirty="0" smtClean="0"/>
                  <a:t>Lower bounds? Assume no other jobs in the system, then a job’s lower bound is: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≥ 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2" t="-3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analysis thus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753372"/>
          </a:xfrm>
        </p:spPr>
        <p:txBody>
          <a:bodyPr>
            <a:normAutofit/>
          </a:bodyPr>
          <a:lstStyle/>
          <a:p>
            <a:r>
              <a:rPr lang="en-US" dirty="0" smtClean="0"/>
              <a:t>We define metrics for each system to measure performance</a:t>
            </a:r>
          </a:p>
          <a:p>
            <a:r>
              <a:rPr lang="en-US" dirty="0" smtClean="0"/>
              <a:t>We use the exponential distribution </a:t>
            </a:r>
          </a:p>
          <a:p>
            <a:pPr lvl="1"/>
            <a:r>
              <a:rPr lang="en-US" dirty="0" smtClean="0"/>
              <a:t>To analyze inter-arrival times in a Markovian stochastic system</a:t>
            </a:r>
          </a:p>
          <a:p>
            <a:pPr lvl="1"/>
            <a:r>
              <a:rPr lang="en-US" dirty="0" smtClean="0"/>
              <a:t>For a single random variable, e.g. “customers arriving”</a:t>
            </a:r>
          </a:p>
          <a:p>
            <a:r>
              <a:rPr lang="en-US" dirty="0" smtClean="0"/>
              <a:t>We use multiple random variables to compute various metrics</a:t>
            </a:r>
          </a:p>
          <a:p>
            <a:pPr lvl="1"/>
            <a:r>
              <a:rPr lang="en-US" dirty="0" smtClean="0"/>
              <a:t>Customer arrival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ervice time</a:t>
            </a:r>
          </a:p>
          <a:p>
            <a:r>
              <a:rPr lang="en-US" dirty="0" smtClean="0"/>
              <a:t>…but…</a:t>
            </a:r>
          </a:p>
          <a:p>
            <a:r>
              <a:rPr lang="en-US" dirty="0" smtClean="0"/>
              <a:t>Systems have more than one queue!</a:t>
            </a:r>
          </a:p>
          <a:p>
            <a:pPr lvl="1"/>
            <a:r>
              <a:rPr lang="en-US" dirty="0" smtClean="0"/>
              <a:t>M/M/m queues where m&gt;1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Server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123406" y="3570095"/>
            <a:ext cx="2029098" cy="1201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CPU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06685" y="2201089"/>
            <a:ext cx="2029098" cy="1201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IO</a:t>
            </a:r>
            <a:r>
              <a:rPr lang="en-US" sz="4000" baseline="-25000" dirty="0" smtClean="0"/>
              <a:t>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506685" y="3570095"/>
            <a:ext cx="2029098" cy="1201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IO</a:t>
            </a:r>
            <a:r>
              <a:rPr lang="en-US" sz="4000" baseline="-25000" dirty="0"/>
              <a:t>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506685" y="5000395"/>
            <a:ext cx="2029098" cy="1201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IO</a:t>
            </a:r>
            <a:r>
              <a:rPr lang="en-US" sz="4000" baseline="-25000" dirty="0" smtClean="0"/>
              <a:t>3</a:t>
            </a:r>
            <a:endParaRPr lang="en-US" dirty="0"/>
          </a:p>
        </p:txBody>
      </p:sp>
      <p:cxnSp>
        <p:nvCxnSpPr>
          <p:cNvPr id="14" name="Elbow Connector 13"/>
          <p:cNvCxnSpPr>
            <a:stCxn id="5" idx="3"/>
          </p:cNvCxnSpPr>
          <p:nvPr/>
        </p:nvCxnSpPr>
        <p:spPr>
          <a:xfrm flipV="1">
            <a:off x="3152504" y="2801981"/>
            <a:ext cx="1476647" cy="1369006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5" idx="3"/>
          </p:cNvCxnSpPr>
          <p:nvPr/>
        </p:nvCxnSpPr>
        <p:spPr>
          <a:xfrm>
            <a:off x="3152504" y="4170987"/>
            <a:ext cx="1354181" cy="30648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5" idx="3"/>
            <a:endCxn id="9" idx="1"/>
          </p:cNvCxnSpPr>
          <p:nvPr/>
        </p:nvCxnSpPr>
        <p:spPr>
          <a:xfrm>
            <a:off x="3152504" y="4170987"/>
            <a:ext cx="1354181" cy="143030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>
            <a:off x="6535783" y="2801980"/>
            <a:ext cx="1765988" cy="1452784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8" idx="3"/>
          </p:cNvCxnSpPr>
          <p:nvPr/>
        </p:nvCxnSpPr>
        <p:spPr>
          <a:xfrm>
            <a:off x="6535783" y="4170987"/>
            <a:ext cx="1764139" cy="80554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flipV="1">
            <a:off x="6535783" y="4286790"/>
            <a:ext cx="1765988" cy="1253205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5" idx="1"/>
          </p:cNvCxnSpPr>
          <p:nvPr/>
        </p:nvCxnSpPr>
        <p:spPr>
          <a:xfrm rot="10800000" flipV="1">
            <a:off x="1123406" y="1700013"/>
            <a:ext cx="6983730" cy="2470973"/>
          </a:xfrm>
          <a:prstGeom prst="bentConnector3">
            <a:avLst>
              <a:gd name="adj1" fmla="val 10639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16200000" flipV="1">
            <a:off x="6908620" y="2867881"/>
            <a:ext cx="2614202" cy="217169"/>
          </a:xfrm>
          <a:prstGeom prst="bentConnector3">
            <a:avLst>
              <a:gd name="adj1" fmla="val 60327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5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 Ratio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8700" y="1700013"/>
                <a:ext cx="7200900" cy="502300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How do we measure a network of queues? How does that translate to our existing mathematical formulas?</a:t>
                </a:r>
              </a:p>
              <a:p>
                <a:r>
                  <a:rPr lang="en-US" dirty="0" smtClean="0"/>
                  <a:t>Visit Ratio </a:t>
                </a:r>
                <a:r>
                  <a:rPr lang="en-US" i="1" dirty="0" smtClean="0"/>
                  <a:t>V</a:t>
                </a:r>
              </a:p>
              <a:p>
                <a:pPr lvl="1"/>
                <a:r>
                  <a:rPr lang="en-US" dirty="0"/>
                  <a:t>The relative number of visits to </a:t>
                </a:r>
                <a:r>
                  <a:rPr lang="en-US" dirty="0" smtClean="0"/>
                  <a:t>each devices </a:t>
                </a:r>
                <a:r>
                  <a:rPr lang="en-US" dirty="0"/>
                  <a:t>for </a:t>
                </a:r>
                <a:r>
                  <a:rPr lang="en-US" dirty="0" smtClean="0"/>
                  <a:t>one job</a:t>
                </a:r>
                <a:endParaRPr lang="en-US" dirty="0"/>
              </a:p>
              <a:p>
                <a:pPr lvl="1"/>
                <a:r>
                  <a:rPr lang="en-US" dirty="0" smtClean="0"/>
                  <a:t>Defined over each device, 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Include the processor in that count</a:t>
                </a:r>
              </a:p>
              <a:p>
                <a:pPr lvl="1"/>
                <a:r>
                  <a:rPr lang="en-US" dirty="0" smtClean="0"/>
                  <a:t>Could be thought of as “visits per job”, BUT…</a:t>
                </a:r>
              </a:p>
              <a:p>
                <a:pPr lvl="1"/>
                <a:r>
                  <a:rPr lang="en-US" dirty="0" smtClean="0"/>
                  <a:t>…typically </a:t>
                </a:r>
                <a:r>
                  <a:rPr lang="en-US" dirty="0"/>
                  <a:t>expressed as a </a:t>
                </a:r>
                <a:r>
                  <a:rPr lang="en-US" dirty="0" err="1"/>
                  <a:t>unitless</a:t>
                </a:r>
                <a:r>
                  <a:rPr lang="en-US" dirty="0"/>
                  <a:t> weight,</a:t>
                </a:r>
                <a:endParaRPr lang="en-US" dirty="0" smtClean="0"/>
              </a:p>
              <a:p>
                <a:r>
                  <a:rPr lang="en-US" dirty="0" smtClean="0"/>
                  <a:t>For example, our server model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𝐶𝑃𝑈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Every visit to an IO is </a:t>
                </a:r>
                <a:br>
                  <a:rPr lang="en-US" dirty="0" smtClean="0"/>
                </a:br>
                <a:r>
                  <a:rPr lang="en-US" dirty="0" smtClean="0"/>
                  <a:t>accompanied by a CPU visit</a:t>
                </a:r>
              </a:p>
              <a:p>
                <a:pPr marL="530352" lvl="1" indent="0">
                  <a:buNone/>
                </a:pPr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1700013"/>
                <a:ext cx="7200900" cy="5023003"/>
              </a:xfrm>
              <a:blipFill rotWithShape="0">
                <a:blip r:embed="rId2"/>
                <a:stretch>
                  <a:fillRect l="-762" t="-1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982992" y="4833257"/>
            <a:ext cx="2741908" cy="1725973"/>
            <a:chOff x="1123406" y="1669365"/>
            <a:chExt cx="7200899" cy="4532813"/>
          </a:xfrm>
        </p:grpSpPr>
        <p:sp>
          <p:nvSpPr>
            <p:cNvPr id="6" name="Rounded Rectangle 5"/>
            <p:cNvSpPr/>
            <p:nvPr/>
          </p:nvSpPr>
          <p:spPr>
            <a:xfrm>
              <a:off x="1123406" y="3570095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CPU</a:t>
              </a:r>
              <a:endParaRPr lang="en-US" sz="11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06685" y="2201089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 smtClean="0"/>
                <a:t>1</a:t>
              </a:r>
              <a:endParaRPr lang="en-US" sz="11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506685" y="3570095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/>
                <a:t>2</a:t>
              </a:r>
              <a:endParaRPr lang="en-US" sz="11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06685" y="5000395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 smtClean="0"/>
                <a:t>3</a:t>
              </a:r>
              <a:endParaRPr lang="en-US" sz="1100" dirty="0"/>
            </a:p>
          </p:txBody>
        </p:sp>
        <p:cxnSp>
          <p:nvCxnSpPr>
            <p:cNvPr id="10" name="Elbow Connector 9"/>
            <p:cNvCxnSpPr>
              <a:stCxn id="6" idx="3"/>
            </p:cNvCxnSpPr>
            <p:nvPr/>
          </p:nvCxnSpPr>
          <p:spPr>
            <a:xfrm flipV="1">
              <a:off x="3152504" y="2801981"/>
              <a:ext cx="1476647" cy="1369006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Elbow Connector 10"/>
            <p:cNvCxnSpPr>
              <a:stCxn id="6" idx="3"/>
            </p:cNvCxnSpPr>
            <p:nvPr/>
          </p:nvCxnSpPr>
          <p:spPr>
            <a:xfrm>
              <a:off x="3152504" y="4170987"/>
              <a:ext cx="1354181" cy="30648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6" idx="3"/>
              <a:endCxn id="9" idx="1"/>
            </p:cNvCxnSpPr>
            <p:nvPr/>
          </p:nvCxnSpPr>
          <p:spPr>
            <a:xfrm>
              <a:off x="3152504" y="4170987"/>
              <a:ext cx="1354181" cy="1430300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/>
            <p:nvPr/>
          </p:nvCxnSpPr>
          <p:spPr>
            <a:xfrm>
              <a:off x="6535783" y="2801980"/>
              <a:ext cx="1765988" cy="1452784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8" idx="3"/>
            </p:cNvCxnSpPr>
            <p:nvPr/>
          </p:nvCxnSpPr>
          <p:spPr>
            <a:xfrm>
              <a:off x="6535783" y="4170987"/>
              <a:ext cx="1764139" cy="80554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/>
            <p:nvPr/>
          </p:nvCxnSpPr>
          <p:spPr>
            <a:xfrm flipV="1">
              <a:off x="6535783" y="4286790"/>
              <a:ext cx="1765988" cy="1253205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endCxn id="6" idx="1"/>
            </p:cNvCxnSpPr>
            <p:nvPr/>
          </p:nvCxnSpPr>
          <p:spPr>
            <a:xfrm rot="10800000" flipV="1">
              <a:off x="1123406" y="1700013"/>
              <a:ext cx="6983730" cy="2470973"/>
            </a:xfrm>
            <a:prstGeom prst="bentConnector3">
              <a:avLst>
                <a:gd name="adj1" fmla="val 10639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 rot="16200000" flipV="1">
              <a:off x="6908620" y="2867881"/>
              <a:ext cx="2614202" cy="217169"/>
            </a:xfrm>
            <a:prstGeom prst="bentConnector3">
              <a:avLst>
                <a:gd name="adj1" fmla="val 60327"/>
              </a:avLst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547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Device Ratios Will Differ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IO1, IO2, and IO3 need not be the same numbers!</a:t>
            </a:r>
          </a:p>
          <a:p>
            <a:r>
              <a:rPr lang="en-US" dirty="0" smtClean="0"/>
              <a:t>It all depends on:</a:t>
            </a:r>
          </a:p>
          <a:p>
            <a:pPr lvl="1"/>
            <a:r>
              <a:rPr lang="en-US" dirty="0" smtClean="0"/>
              <a:t>The service time of the current job on the CPU</a:t>
            </a:r>
          </a:p>
          <a:p>
            <a:pPr lvl="1"/>
            <a:r>
              <a:rPr lang="en-US" dirty="0"/>
              <a:t>The service time of the </a:t>
            </a:r>
            <a:r>
              <a:rPr lang="en-US" dirty="0" smtClean="0"/>
              <a:t>IO device</a:t>
            </a:r>
          </a:p>
          <a:p>
            <a:pPr lvl="1"/>
            <a:r>
              <a:rPr lang="en-US" dirty="0" smtClean="0"/>
              <a:t>Queuing discipline of each</a:t>
            </a:r>
          </a:p>
          <a:p>
            <a:pPr lvl="1"/>
            <a:r>
              <a:rPr lang="en-US" dirty="0" smtClean="0"/>
              <a:t>Queuing discipline of CPU</a:t>
            </a:r>
          </a:p>
          <a:p>
            <a:r>
              <a:rPr lang="en-US" dirty="0" smtClean="0"/>
              <a:t>Thus, in practice, we try to</a:t>
            </a:r>
            <a:br>
              <a:rPr lang="en-US" dirty="0" smtClean="0"/>
            </a:br>
            <a:r>
              <a:rPr lang="en-US" dirty="0" smtClean="0"/>
              <a:t>measure utilization on </a:t>
            </a:r>
            <a:br>
              <a:rPr lang="en-US" dirty="0" smtClean="0"/>
            </a:br>
            <a:r>
              <a:rPr lang="en-US" dirty="0" smtClean="0"/>
              <a:t>each queue in the</a:t>
            </a:r>
            <a:br>
              <a:rPr lang="en-US" dirty="0" smtClean="0"/>
            </a:br>
            <a:r>
              <a:rPr lang="en-US" dirty="0" smtClean="0"/>
              <a:t>queuing network to get an</a:t>
            </a:r>
            <a:br>
              <a:rPr lang="en-US" dirty="0" smtClean="0"/>
            </a:br>
            <a:r>
              <a:rPr lang="en-US" dirty="0" smtClean="0"/>
              <a:t>accurate visit ratio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641669" y="3988923"/>
            <a:ext cx="4083231" cy="2570307"/>
            <a:chOff x="1123406" y="1669365"/>
            <a:chExt cx="7200899" cy="4532813"/>
          </a:xfrm>
        </p:grpSpPr>
        <p:sp>
          <p:nvSpPr>
            <p:cNvPr id="6" name="Rounded Rectangle 5"/>
            <p:cNvSpPr/>
            <p:nvPr/>
          </p:nvSpPr>
          <p:spPr>
            <a:xfrm>
              <a:off x="1123406" y="3570095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CPU</a:t>
              </a:r>
              <a:endParaRPr lang="en-US" sz="11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06685" y="2201089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 smtClean="0"/>
                <a:t>1</a:t>
              </a:r>
              <a:endParaRPr lang="en-US" sz="11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506685" y="3570095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/>
                <a:t>2</a:t>
              </a:r>
              <a:endParaRPr lang="en-US" sz="11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06685" y="5000395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 smtClean="0"/>
                <a:t>3</a:t>
              </a:r>
              <a:endParaRPr lang="en-US" sz="1100" dirty="0"/>
            </a:p>
          </p:txBody>
        </p:sp>
        <p:cxnSp>
          <p:nvCxnSpPr>
            <p:cNvPr id="10" name="Elbow Connector 9"/>
            <p:cNvCxnSpPr>
              <a:stCxn id="6" idx="3"/>
            </p:cNvCxnSpPr>
            <p:nvPr/>
          </p:nvCxnSpPr>
          <p:spPr>
            <a:xfrm flipV="1">
              <a:off x="3152504" y="2801981"/>
              <a:ext cx="1476647" cy="1369006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Elbow Connector 10"/>
            <p:cNvCxnSpPr>
              <a:stCxn id="6" idx="3"/>
            </p:cNvCxnSpPr>
            <p:nvPr/>
          </p:nvCxnSpPr>
          <p:spPr>
            <a:xfrm>
              <a:off x="3152504" y="4170987"/>
              <a:ext cx="1354181" cy="30648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6" idx="3"/>
              <a:endCxn id="9" idx="1"/>
            </p:cNvCxnSpPr>
            <p:nvPr/>
          </p:nvCxnSpPr>
          <p:spPr>
            <a:xfrm>
              <a:off x="3152504" y="4170987"/>
              <a:ext cx="1354181" cy="1430300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/>
            <p:nvPr/>
          </p:nvCxnSpPr>
          <p:spPr>
            <a:xfrm>
              <a:off x="6535783" y="2801980"/>
              <a:ext cx="1765988" cy="1452784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8" idx="3"/>
            </p:cNvCxnSpPr>
            <p:nvPr/>
          </p:nvCxnSpPr>
          <p:spPr>
            <a:xfrm>
              <a:off x="6535783" y="4170987"/>
              <a:ext cx="1764139" cy="80554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/>
            <p:nvPr/>
          </p:nvCxnSpPr>
          <p:spPr>
            <a:xfrm flipV="1">
              <a:off x="6535783" y="4286790"/>
              <a:ext cx="1765988" cy="1253205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endCxn id="6" idx="1"/>
            </p:cNvCxnSpPr>
            <p:nvPr/>
          </p:nvCxnSpPr>
          <p:spPr>
            <a:xfrm rot="10800000" flipV="1">
              <a:off x="1123406" y="1700013"/>
              <a:ext cx="6983730" cy="2470973"/>
            </a:xfrm>
            <a:prstGeom prst="bentConnector3">
              <a:avLst>
                <a:gd name="adj1" fmla="val 10639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 rot="16200000" flipV="1">
              <a:off x="6908620" y="2867881"/>
              <a:ext cx="2614202" cy="217169"/>
            </a:xfrm>
            <a:prstGeom prst="bentConnector3">
              <a:avLst>
                <a:gd name="adj1" fmla="val 60327"/>
              </a:avLst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550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Forced Flow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8700" y="1700013"/>
                <a:ext cx="7200900" cy="465724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Throughput of individual devices in the system increase in proportion to the global system throughput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br>
                  <a:rPr lang="en-US" dirty="0" smtClean="0"/>
                </a:br>
                <a:r>
                  <a:rPr lang="en-US" sz="1600" dirty="0" smtClean="0"/>
                  <a:t>for device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600" dirty="0" smtClean="0"/>
              </a:p>
              <a:p>
                <a:pPr lvl="1"/>
                <a:r>
                  <a:rPr lang="en-US" dirty="0" smtClean="0"/>
                  <a:t>Throughput</a:t>
                </a:r>
              </a:p>
              <a:p>
                <a:pPr lvl="1"/>
                <a:r>
                  <a:rPr lang="en-US" dirty="0" smtClean="0"/>
                  <a:t>Again, we usually express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as </a:t>
                </a:r>
                <a:r>
                  <a:rPr lang="en-US" dirty="0" err="1" smtClean="0"/>
                  <a:t>unitless</a:t>
                </a:r>
                <a:r>
                  <a:rPr lang="en-US" dirty="0" smtClean="0"/>
                  <a:t> so we equate jobs &amp; visits</a:t>
                </a:r>
              </a:p>
              <a:p>
                <a:r>
                  <a:rPr lang="en-US" dirty="0" smtClean="0"/>
                  <a:t>Let’s define Demand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on any device as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for mean service </a:t>
                </a:r>
                <a:r>
                  <a:rPr lang="en-US" dirty="0"/>
                  <a:t>times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 weighted time for each job</a:t>
                </a:r>
              </a:p>
              <a:p>
                <a:pPr lvl="1"/>
                <a:r>
                  <a:rPr lang="en-US" dirty="0" smtClean="0"/>
                  <a:t>e.g. A disk takes 2ms to write, and is visited 3 times per job, thus the Demand will be 6ms per job</a:t>
                </a:r>
              </a:p>
              <a:p>
                <a:r>
                  <a:rPr lang="en-US" dirty="0" smtClean="0"/>
                  <a:t>Translating to Utilization…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</m:oMath>
                </a14:m>
                <a:r>
                  <a:rPr lang="en-US" dirty="0" smtClean="0"/>
                  <a:t>   </a:t>
                </a:r>
                <a:r>
                  <a:rPr lang="en-US" sz="1600" dirty="0" smtClean="0"/>
                  <a:t>(multiply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 smtClean="0"/>
                  <a:t> on both sides)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𝑔𝑙𝑜𝑏𝑎𝑙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        </a:t>
                </a:r>
                <a:r>
                  <a:rPr lang="en-US" sz="1600" dirty="0" smtClean="0"/>
                  <a:t>(apply Utilization law &amp; sub in Demand)</a:t>
                </a:r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1700013"/>
                <a:ext cx="7200900" cy="4657243"/>
              </a:xfrm>
              <a:blipFill rotWithShape="0">
                <a:blip r:embed="rId2"/>
                <a:stretch>
                  <a:fillRect l="-762" t="-2356" r="-1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Upper Bounds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3472" t="-19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Saturation: Utilization of any server must always be &lt;1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b="0" dirty="0" smtClean="0"/>
                  <a:t> thus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𝑔𝑙𝑜𝑏𝑎𝑙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And if that’s true 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, then it must be true for the highest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, call 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Therefore: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 smtClean="0"/>
              </a:p>
              <a:p>
                <a:pPr lvl="1"/>
                <a:r>
                  <a:rPr lang="en-US" dirty="0"/>
                  <a:t>This is called a </a:t>
                </a:r>
                <a:r>
                  <a:rPr lang="en-US" i="1" dirty="0"/>
                  <a:t>bottleneck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The global throughput of the system will be bounded by the reciprocal of the demand of the bottleneck device</a:t>
                </a:r>
              </a:p>
              <a:p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62" t="-1316" r="-1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e.g. 2 slow IO devices, fast CPU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8700" y="1700014"/>
                <a:ext cx="7200900" cy="4536206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Suppose we have a system with two hard drives and a CPU</a:t>
                </a:r>
              </a:p>
              <a:p>
                <a:r>
                  <a:rPr lang="en-US" dirty="0" smtClean="0"/>
                  <a:t>Mean service times: 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𝑆𝑆𝐷</m:t>
                        </m:r>
                      </m:sub>
                    </m:sSub>
                  </m:oMath>
                </a14:m>
                <a:r>
                  <a:rPr lang="en-US" dirty="0" smtClean="0"/>
                  <a:t>= 3ms,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𝐻𝐷𝐷</m:t>
                        </m:r>
                      </m:sub>
                    </m:sSub>
                  </m:oMath>
                </a14:m>
                <a:r>
                  <a:rPr lang="en-US" dirty="0" smtClean="0"/>
                  <a:t>= 5ms,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𝐶𝑃𝑈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1ms</a:t>
                </a:r>
              </a:p>
              <a:p>
                <a:r>
                  <a:rPr lang="en-US" dirty="0" smtClean="0"/>
                  <a:t>Visit ratios: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𝑆𝑆𝐷</m:t>
                        </m:r>
                      </m:sub>
                    </m:sSub>
                  </m:oMath>
                </a14:m>
                <a:r>
                  <a:rPr lang="en-US" dirty="0" smtClean="0"/>
                  <a:t>= 6,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𝐻𝐷𝐷</m:t>
                        </m:r>
                      </m:sub>
                    </m:sSub>
                  </m:oMath>
                </a14:m>
                <a:r>
                  <a:rPr lang="en-US" dirty="0" smtClean="0"/>
                  <a:t>= 3</a:t>
                </a:r>
              </a:p>
              <a:p>
                <a:pPr lvl="1"/>
                <a:r>
                  <a:rPr lang="en-US" dirty="0" smtClean="0"/>
                  <a:t>So: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𝐶𝑃𝑈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=1+6+3=10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Demands: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𝑆𝑆𝐷</m:t>
                        </m:r>
                      </m:sub>
                    </m:sSub>
                  </m:oMath>
                </a14:m>
                <a:r>
                  <a:rPr lang="en-US" dirty="0" smtClean="0"/>
                  <a:t>=3ms*6=18ms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𝐻𝐷𝐷</m:t>
                        </m:r>
                      </m:sub>
                    </m:sSub>
                  </m:oMath>
                </a14:m>
                <a:r>
                  <a:rPr lang="en-US" dirty="0" smtClean="0"/>
                  <a:t>=5ms*3=15ms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𝐶𝑃𝑈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1ms*10=10ms</a:t>
                </a:r>
                <a:endParaRPr lang="en-US" dirty="0" smtClean="0"/>
              </a:p>
              <a:p>
                <a:r>
                  <a:rPr lang="en-US" dirty="0" smtClean="0"/>
                  <a:t>Max system throughput: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0.05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 smtClean="0"/>
                  <a:t> jobs/ms</a:t>
                </a:r>
              </a:p>
              <a:p>
                <a:pPr lvl="1"/>
                <a:r>
                  <a:rPr lang="en-US" dirty="0" smtClean="0"/>
                  <a:t>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jobs/s</a:t>
                </a:r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1700014"/>
                <a:ext cx="7200900" cy="4536206"/>
              </a:xfrm>
              <a:blipFill rotWithShape="0">
                <a:blip r:embed="rId2"/>
                <a:stretch>
                  <a:fillRect l="-508" t="-1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8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5506746" y="4909290"/>
            <a:ext cx="3336264" cy="1916220"/>
            <a:chOff x="1123406" y="1669365"/>
            <a:chExt cx="7200899" cy="4135917"/>
          </a:xfrm>
        </p:grpSpPr>
        <p:sp>
          <p:nvSpPr>
            <p:cNvPr id="36" name="Rounded Rectangle 35"/>
            <p:cNvSpPr/>
            <p:nvPr/>
          </p:nvSpPr>
          <p:spPr>
            <a:xfrm>
              <a:off x="1123406" y="3570095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CPU</a:t>
              </a:r>
              <a:endParaRPr lang="en-US" sz="1100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506685" y="2201089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 smtClean="0"/>
                <a:t>SSD</a:t>
              </a:r>
              <a:endParaRPr lang="en-US" sz="11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506685" y="4603500"/>
              <a:ext cx="2029098" cy="12017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 smtClean="0"/>
                <a:t>HDD</a:t>
              </a:r>
              <a:endParaRPr lang="en-US" sz="1100" dirty="0"/>
            </a:p>
          </p:txBody>
        </p:sp>
        <p:cxnSp>
          <p:nvCxnSpPr>
            <p:cNvPr id="40" name="Elbow Connector 39"/>
            <p:cNvCxnSpPr>
              <a:stCxn id="36" idx="3"/>
            </p:cNvCxnSpPr>
            <p:nvPr/>
          </p:nvCxnSpPr>
          <p:spPr>
            <a:xfrm flipV="1">
              <a:off x="3152504" y="2801981"/>
              <a:ext cx="1476647" cy="1369006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>
              <a:stCxn id="36" idx="3"/>
              <a:endCxn id="38" idx="1"/>
            </p:cNvCxnSpPr>
            <p:nvPr/>
          </p:nvCxnSpPr>
          <p:spPr>
            <a:xfrm>
              <a:off x="3152504" y="4170985"/>
              <a:ext cx="1354181" cy="1033406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/>
            <p:nvPr/>
          </p:nvCxnSpPr>
          <p:spPr>
            <a:xfrm>
              <a:off x="6535783" y="2801980"/>
              <a:ext cx="1765988" cy="1452784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38" idx="3"/>
            </p:cNvCxnSpPr>
            <p:nvPr/>
          </p:nvCxnSpPr>
          <p:spPr>
            <a:xfrm flipV="1">
              <a:off x="6535783" y="4314216"/>
              <a:ext cx="1765988" cy="890175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>
              <a:endCxn id="36" idx="1"/>
            </p:cNvCxnSpPr>
            <p:nvPr/>
          </p:nvCxnSpPr>
          <p:spPr>
            <a:xfrm rot="10800000" flipV="1">
              <a:off x="1123406" y="1700013"/>
              <a:ext cx="6983730" cy="2470973"/>
            </a:xfrm>
            <a:prstGeom prst="bentConnector3">
              <a:avLst>
                <a:gd name="adj1" fmla="val 10639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Elbow Connector 46"/>
            <p:cNvCxnSpPr/>
            <p:nvPr/>
          </p:nvCxnSpPr>
          <p:spPr>
            <a:xfrm rot="16200000" flipV="1">
              <a:off x="6908620" y="2867881"/>
              <a:ext cx="2614202" cy="217169"/>
            </a:xfrm>
            <a:prstGeom prst="bentConnector3">
              <a:avLst>
                <a:gd name="adj1" fmla="val 60327"/>
              </a:avLst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99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e.g. slow IO devices, slower CPU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8700" y="1700014"/>
                <a:ext cx="7200900" cy="4847096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Suppose we have a system with two hard drives and a CPU</a:t>
                </a:r>
              </a:p>
              <a:p>
                <a:r>
                  <a:rPr lang="en-US" dirty="0" smtClean="0"/>
                  <a:t>Mean service times: 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𝑆𝑆𝐷</m:t>
                        </m:r>
                      </m:sub>
                    </m:sSub>
                  </m:oMath>
                </a14:m>
                <a:r>
                  <a:rPr lang="en-US" dirty="0" smtClean="0"/>
                  <a:t>=3ms,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𝐻𝐷𝐷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:r>
                  <a:rPr lang="en-US" dirty="0" smtClean="0"/>
                  <a:t>5ms,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𝐶𝑃𝑈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u="sng" dirty="0" smtClean="0"/>
                  <a:t>8</a:t>
                </a:r>
                <a:r>
                  <a:rPr lang="en-US" u="sng" dirty="0"/>
                  <a:t>ms</a:t>
                </a:r>
              </a:p>
              <a:p>
                <a:r>
                  <a:rPr lang="en-US" dirty="0" smtClean="0"/>
                  <a:t>Visit ratios: (same as before)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𝑆𝑆𝐷</m:t>
                        </m:r>
                      </m:sub>
                    </m:sSub>
                  </m:oMath>
                </a14:m>
                <a:r>
                  <a:rPr lang="en-US" dirty="0" smtClean="0"/>
                  <a:t>=6,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𝐻𝐷𝐷</m:t>
                        </m:r>
                      </m:sub>
                    </m:sSub>
                  </m:oMath>
                </a14:m>
                <a:r>
                  <a:rPr lang="en-US" dirty="0" smtClean="0"/>
                  <a:t>=3</a:t>
                </a:r>
              </a:p>
              <a:p>
                <a:pPr lvl="1"/>
                <a:r>
                  <a:rPr lang="en-US" dirty="0" smtClean="0"/>
                  <a:t>So: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𝐶𝑃𝑈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=1+6+3=10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Demands: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𝑆𝑆𝐷</m:t>
                        </m:r>
                      </m:sub>
                    </m:sSub>
                  </m:oMath>
                </a14:m>
                <a:r>
                  <a:rPr lang="en-US" dirty="0" smtClean="0"/>
                  <a:t>=3ms*6=18ms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𝐻𝐷𝐷</m:t>
                        </m:r>
                      </m:sub>
                    </m:sSub>
                  </m:oMath>
                </a14:m>
                <a:r>
                  <a:rPr lang="en-US" dirty="0" smtClean="0"/>
                  <a:t>=5ms*3=15ms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𝐶𝑃𝑈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8ms*10=80ms</a:t>
                </a:r>
                <a:endParaRPr lang="en-US" dirty="0" smtClean="0"/>
              </a:p>
              <a:p>
                <a:r>
                  <a:rPr lang="en-US" dirty="0" smtClean="0"/>
                  <a:t>Max system throughput: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0.0125</m:t>
                    </m:r>
                  </m:oMath>
                </a14:m>
                <a:r>
                  <a:rPr lang="en-US" dirty="0" smtClean="0"/>
                  <a:t> jobs/ms</a:t>
                </a:r>
              </a:p>
              <a:p>
                <a:pPr lvl="1"/>
                <a:r>
                  <a:rPr lang="en-US" dirty="0" smtClean="0"/>
                  <a:t>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𝑔𝑙𝑜𝑏𝑎𝑙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&lt;12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jobs/s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1700014"/>
                <a:ext cx="7200900" cy="4847096"/>
              </a:xfrm>
              <a:blipFill rotWithShape="0">
                <a:blip r:embed="rId2"/>
                <a:stretch>
                  <a:fillRect l="-762" t="-2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9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5506746" y="4909290"/>
            <a:ext cx="3336264" cy="1916220"/>
            <a:chOff x="1123406" y="1669365"/>
            <a:chExt cx="7200899" cy="4135917"/>
          </a:xfrm>
        </p:grpSpPr>
        <p:sp>
          <p:nvSpPr>
            <p:cNvPr id="36" name="Rounded Rectangle 35"/>
            <p:cNvSpPr/>
            <p:nvPr/>
          </p:nvSpPr>
          <p:spPr>
            <a:xfrm>
              <a:off x="1123406" y="3570095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CPU</a:t>
              </a:r>
              <a:endParaRPr lang="en-US" sz="1100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506685" y="2201089"/>
              <a:ext cx="2029098" cy="12017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 smtClean="0"/>
                <a:t>SSD</a:t>
              </a:r>
              <a:endParaRPr lang="en-US" sz="11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506685" y="4603500"/>
              <a:ext cx="2029098" cy="12017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IO</a:t>
              </a:r>
              <a:r>
                <a:rPr lang="en-US" sz="2400" baseline="-25000" dirty="0" smtClean="0"/>
                <a:t>HDD</a:t>
              </a:r>
              <a:endParaRPr lang="en-US" sz="1100" dirty="0"/>
            </a:p>
          </p:txBody>
        </p:sp>
        <p:cxnSp>
          <p:nvCxnSpPr>
            <p:cNvPr id="40" name="Elbow Connector 39"/>
            <p:cNvCxnSpPr>
              <a:stCxn id="36" idx="3"/>
            </p:cNvCxnSpPr>
            <p:nvPr/>
          </p:nvCxnSpPr>
          <p:spPr>
            <a:xfrm flipV="1">
              <a:off x="3152504" y="2801981"/>
              <a:ext cx="1476647" cy="1369006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>
              <a:stCxn id="36" idx="3"/>
              <a:endCxn id="38" idx="1"/>
            </p:cNvCxnSpPr>
            <p:nvPr/>
          </p:nvCxnSpPr>
          <p:spPr>
            <a:xfrm>
              <a:off x="3152504" y="4170985"/>
              <a:ext cx="1354181" cy="1033406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/>
            <p:nvPr/>
          </p:nvCxnSpPr>
          <p:spPr>
            <a:xfrm>
              <a:off x="6535783" y="2801980"/>
              <a:ext cx="1765988" cy="1452784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38" idx="3"/>
            </p:cNvCxnSpPr>
            <p:nvPr/>
          </p:nvCxnSpPr>
          <p:spPr>
            <a:xfrm flipV="1">
              <a:off x="6535783" y="4314216"/>
              <a:ext cx="1765988" cy="890175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>
              <a:endCxn id="36" idx="1"/>
            </p:cNvCxnSpPr>
            <p:nvPr/>
          </p:nvCxnSpPr>
          <p:spPr>
            <a:xfrm rot="10800000" flipV="1">
              <a:off x="1123406" y="1700013"/>
              <a:ext cx="6983730" cy="2470973"/>
            </a:xfrm>
            <a:prstGeom prst="bentConnector3">
              <a:avLst>
                <a:gd name="adj1" fmla="val 106390"/>
              </a:avLst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Elbow Connector 46"/>
            <p:cNvCxnSpPr/>
            <p:nvPr/>
          </p:nvCxnSpPr>
          <p:spPr>
            <a:xfrm rot="16200000" flipV="1">
              <a:off x="6908620" y="2867881"/>
              <a:ext cx="2614202" cy="217169"/>
            </a:xfrm>
            <a:prstGeom prst="bentConnector3">
              <a:avLst>
                <a:gd name="adj1" fmla="val 60327"/>
              </a:avLst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97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757</TotalTime>
  <Words>294</Words>
  <Application>Microsoft Office PowerPoint</Application>
  <PresentationFormat>On-screen Show (4:3)</PresentationFormat>
  <Paragraphs>118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Cambria Math</vt:lpstr>
      <vt:lpstr>Franklin Gothic Book</vt:lpstr>
      <vt:lpstr>Crop</vt:lpstr>
      <vt:lpstr>Networks of Queues</vt:lpstr>
      <vt:lpstr>Our analysis thus far</vt:lpstr>
      <vt:lpstr>Central Server Model</vt:lpstr>
      <vt:lpstr>Visit Ratio</vt:lpstr>
      <vt:lpstr>Device Ratios Will Differ</vt:lpstr>
      <vt:lpstr>Forced Flow Law</vt:lpstr>
      <vt:lpstr>Upper Bounds on X_global</vt:lpstr>
      <vt:lpstr>e.g. 2 slow IO devices, fast CPU</vt:lpstr>
      <vt:lpstr>e.g. slow IO devices, slower CPU</vt:lpstr>
      <vt:lpstr>General Response Time Law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181</cp:revision>
  <dcterms:created xsi:type="dcterms:W3CDTF">2017-08-28T11:43:38Z</dcterms:created>
  <dcterms:modified xsi:type="dcterms:W3CDTF">2019-02-20T20:34:39Z</dcterms:modified>
</cp:coreProperties>
</file>